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60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B4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46"/>
  </p:normalViewPr>
  <p:slideViewPr>
    <p:cSldViewPr snapToGrid="0" snapToObjects="1">
      <p:cViewPr varScale="1">
        <p:scale>
          <a:sx n="73" d="100"/>
          <a:sy n="73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D388-80E4-5A48-A614-E4CBC9DC0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0FBAE-3D36-5D4B-88C1-E534547FA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D3BE7-F280-0848-8B11-BC993394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7D079-DF2E-C84B-8AE2-DD5392E8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F5413-777E-F24E-89B8-CCC80120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9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DAAD-73B2-E24B-A02F-6A52E53B0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0C359-28D1-F649-B494-EF7D96CF2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7B768-E4F9-D647-A4AA-ECB87C953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64B47-AF10-3844-AA46-4A6949D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FDA5D-3F5C-A54B-9F2E-16C73746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3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D6458A-AF81-094D-8915-03D00BE1F4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DF01F5-3CA0-E946-B9D2-77E2A76D8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CBEA5-C2A5-EE40-B0DB-C497A177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B4860-9106-4949-8210-520563FC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56BC1-1B73-CE4C-9987-24CBAE6A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9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446F-91EF-F245-9701-64940E714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75F0A-676A-324D-9586-ABAC06565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E6EE3-C729-BA43-A0D4-44CE364F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9FB46-08FA-354E-AE1E-E34A5EAF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F9F86-E46F-0348-950A-354CC7FC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9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0B33-0FEC-EF44-B6B5-385C6A81D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C64E3-2137-4847-B79A-CCE425FA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F996D-3503-F94E-9939-0EA00810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06C1-B318-464A-BFB4-CC078B2D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42474-70FA-9E4E-B7A7-076603CF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5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916E5-1B55-784F-9124-687DB401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E4BA1-43A9-6548-AB57-62E6E49A0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7047D2-FC69-F14D-9854-AA28C4D2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117B9-4988-CB4A-9448-630ECCFA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1F5A0-0AA7-7F47-976E-6B626F6B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342D13-CC79-D747-9006-AFE076F90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7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17C00-0C10-AA44-802B-16B6BFE14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DB7CB-5CBA-9741-A678-6C207B732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40CBC-5C3D-6F4C-B91F-CBD4E48EC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1C0749-87F0-E64D-A2BF-74749984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62DFDD-C7DE-E440-BEA1-B45CB2FB1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88A429-01F0-7C48-AAEF-E406035A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C77958-7C19-844E-A36F-9476CDA21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90857-6765-BA49-87DD-D217CD36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2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DFB4-D8AE-9542-8AFE-66C7361FE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2EDBDE-6BB3-0D4E-8592-945FF7BF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D3A7A-DACE-A545-A84C-AC5B1653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9D28D-D155-7E4B-91E9-A153FE67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7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D3766-6734-D245-9DB7-25924A77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E8B95-FEB2-BE47-9068-2C7F9FC21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D6FF3-D507-F343-868B-EEDF16E7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3CCD-B184-AF4B-B1A0-0EE07FD2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DAC70-1E49-B746-83C8-DDCA92873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CBEC6-ABDD-E948-AAB7-12CD27C7A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66E69-F465-8B41-8AF0-04D75907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74D05-EE06-6A4D-8118-88BB9B17E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DED0D-05A9-D24F-A0D1-EDEFA175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7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ED16-27DA-5749-8AD8-098CC95B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6CBCEE-6CBE-A942-8C8B-AFDDD7AA1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6D55E-37E5-6F40-920A-038E824AD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2CE71-244C-3E48-86ED-5B09490C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DFFF8-CCFF-614D-8039-007F8087F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C82FC-7EC0-A74A-A3B0-33BB320E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0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0F42EC-D913-8348-B170-C3297753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B0AD5-0B8D-0D4F-BBAD-B6E678005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77706-1E3A-7A47-ADF3-FFE68CBDD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3D43-819A-DD4F-BC65-BC288D70D7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91F76-F17C-E249-B329-71B1B9B285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15534-527E-3848-A8AB-E5C675D780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3D52-445D-CC4C-8886-7DE7B625E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F0F98C-5CEE-B847-A357-445CDB319B35}"/>
              </a:ext>
            </a:extLst>
          </p:cNvPr>
          <p:cNvGrpSpPr/>
          <p:nvPr/>
        </p:nvGrpSpPr>
        <p:grpSpPr>
          <a:xfrm>
            <a:off x="1358877" y="804348"/>
            <a:ext cx="9474245" cy="9334501"/>
            <a:chOff x="1358871" y="361948"/>
            <a:chExt cx="9474245" cy="9334501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FB1008D-C9A9-C54E-B182-21C6BF84288C}"/>
                </a:ext>
              </a:extLst>
            </p:cNvPr>
            <p:cNvGrpSpPr/>
            <p:nvPr/>
          </p:nvGrpSpPr>
          <p:grpSpPr>
            <a:xfrm>
              <a:off x="1358871" y="361948"/>
              <a:ext cx="9474245" cy="9334501"/>
              <a:chOff x="1358871" y="361948"/>
              <a:chExt cx="9474245" cy="9334501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F9FEB72-A5B0-6E43-B6D0-8559EAE0BF5E}"/>
                  </a:ext>
                </a:extLst>
              </p:cNvPr>
              <p:cNvSpPr/>
              <p:nvPr/>
            </p:nvSpPr>
            <p:spPr>
              <a:xfrm>
                <a:off x="1681162" y="614362"/>
                <a:ext cx="8829675" cy="8829675"/>
              </a:xfrm>
              <a:prstGeom prst="ellipse">
                <a:avLst/>
              </a:prstGeom>
              <a:solidFill>
                <a:srgbClr val="DEB477">
                  <a:alpha val="8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082181-6606-DD4D-A5BC-3BE7576D9437}"/>
                  </a:ext>
                </a:extLst>
              </p:cNvPr>
              <p:cNvSpPr txBox="1"/>
              <p:nvPr/>
            </p:nvSpPr>
            <p:spPr>
              <a:xfrm>
                <a:off x="3452805" y="2078050"/>
                <a:ext cx="5286375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6600" b="1" dirty="0">
                    <a:effectLst>
                      <a:outerShdw blurRad="50800" dist="50800" dir="5400000" sx="98000" sy="98000" algn="ctr" rotWithShape="0">
                        <a:srgbClr val="000000">
                          <a:alpha val="43137"/>
                        </a:srgbClr>
                      </a:outerShdw>
                      <a:reflection endPos="0" dir="5400000" sy="-100000" algn="bl" rotWithShape="0"/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หน่วยการเรียนรู้ที่ ๓</a:t>
                </a:r>
                <a:endParaRPr lang="en-US" sz="6600" b="1" dirty="0">
                  <a:effectLst>
                    <a:outerShdw blurRad="50800" dist="50800" dir="5400000" sx="98000" sy="98000" algn="ctr" rotWithShape="0">
                      <a:srgbClr val="000000">
                        <a:alpha val="43137"/>
                      </a:srgbClr>
                    </a:outerShdw>
                    <a:reflection endPos="0" dir="5400000" sy="-100000" algn="bl" rotWithShape="0"/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26BBDC5-0FC2-FB48-8BB7-660132BEA93E}"/>
                  </a:ext>
                </a:extLst>
              </p:cNvPr>
              <p:cNvSpPr txBox="1"/>
              <p:nvPr/>
            </p:nvSpPr>
            <p:spPr>
              <a:xfrm>
                <a:off x="1358871" y="4352052"/>
                <a:ext cx="9474245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6600" b="1" dirty="0">
                    <a:effectLst>
                      <a:outerShdw blurRad="50800" dist="50800" dir="5400000" algn="ctr" rotWithShape="0">
                        <a:srgbClr val="000000">
                          <a:alpha val="70000"/>
                        </a:srgbClr>
                      </a:outerShdw>
                    </a:effectLst>
                    <a:latin typeface="TH Sarabun New" panose="020B0500040200020003" pitchFamily="34" charset="-34"/>
                    <a:cs typeface="TH Sarabun New" panose="020B0500040200020003" pitchFamily="34" charset="-34"/>
                  </a:rPr>
                  <a:t>“โคลงสี่สุภาพ”</a:t>
                </a:r>
                <a:endParaRPr lang="en-US" sz="66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4BA7091-A4FB-6441-8504-D68B494E5CA0}"/>
                  </a:ext>
                </a:extLst>
              </p:cNvPr>
              <p:cNvSpPr/>
              <p:nvPr/>
            </p:nvSpPr>
            <p:spPr>
              <a:xfrm>
                <a:off x="1428745" y="361948"/>
                <a:ext cx="9334501" cy="9334501"/>
              </a:xfrm>
              <a:prstGeom prst="ellipse">
                <a:avLst/>
              </a:prstGeom>
              <a:noFill/>
              <a:ln>
                <a:solidFill>
                  <a:srgbClr val="DEB47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42B4E83-672B-674E-89F1-4492C664299F}"/>
                </a:ext>
              </a:extLst>
            </p:cNvPr>
            <p:cNvSpPr txBox="1"/>
            <p:nvPr/>
          </p:nvSpPr>
          <p:spPr>
            <a:xfrm>
              <a:off x="2088350" y="3320893"/>
              <a:ext cx="8015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(โดย คุณค</a:t>
              </a:r>
              <a:r>
                <a:rPr lang="th-TH" sz="4800" b="1" dirty="0" err="1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รูจ</a:t>
              </a:r>
              <a:r>
                <a:rPr lang="th-TH" sz="4800" b="1" dirty="0">
                  <a:effectLst>
                    <a:outerShdw blurRad="50800" dist="50800" dir="5400000" algn="ctr" rotWithShape="0">
                      <a:srgbClr val="000000">
                        <a:alpha val="70000"/>
                      </a:srgbClr>
                    </a:outerShdw>
                  </a:effectLst>
                  <a:latin typeface="TH Sarabun New" panose="020B0500040200020003" pitchFamily="34" charset="-34"/>
                  <a:cs typeface="TH Sarabun New" panose="020B0500040200020003" pitchFamily="34" charset="-34"/>
                </a:rPr>
                <a:t>ิระภา ตราโชว์)</a:t>
              </a:r>
              <a:endParaRPr lang="en-US" sz="4800" b="1" dirty="0">
                <a:effectLst>
                  <a:outerShdw blurRad="50800" dist="50800" dir="5400000" algn="ctr" rotWithShape="0">
                    <a:srgbClr val="000000">
                      <a:alpha val="70000"/>
                    </a:srgbClr>
                  </a:outerShdw>
                </a:effectLst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185463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29AFEC-5FE2-D143-8B4D-BAED66E8BB27}"/>
              </a:ext>
            </a:extLst>
          </p:cNvPr>
          <p:cNvGrpSpPr/>
          <p:nvPr/>
        </p:nvGrpSpPr>
        <p:grpSpPr>
          <a:xfrm>
            <a:off x="552031" y="357810"/>
            <a:ext cx="11087938" cy="6312180"/>
            <a:chOff x="552031" y="275097"/>
            <a:chExt cx="11087938" cy="630780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B92520-72AB-D340-AAAF-366F0FE4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2031" y="275097"/>
              <a:ext cx="11087938" cy="630780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7A0E47-497A-4942-9E98-1A25DB7D9E98}"/>
                </a:ext>
              </a:extLst>
            </p:cNvPr>
            <p:cNvSpPr txBox="1"/>
            <p:nvPr/>
          </p:nvSpPr>
          <p:spPr>
            <a:xfrm>
              <a:off x="1600200" y="1929530"/>
              <a:ext cx="8991600" cy="3967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4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โคลงโลกนิติแต่งด้วยคำประพันธ์ประเภทโคลงสี่สุภาพและบางบทเป็นโคลงกระทู้ ซึ่งโคลงสี่สุภาพ ๑ บท มีจำนวนคำ ๓๐ คำ มี ๔ บาท วรรคหน้ามี ๕ คำ วรรคหลังมี ๒ คำ ยกเว้นวรรคหลังของบาทที่ ๔ จะมี ๔ คำ โดยท้ายบาทที่ ๑ และบาทที่ ๓ อาจจะมีคำสร้อยอีกบาทละ ๒ คำ หรือไม่มีก็ได้ ดังนี้</a:t>
              </a:r>
              <a:endParaRPr lang="en-US" sz="4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E3F3A8F-5297-214F-9F58-12D353732198}"/>
              </a:ext>
            </a:extLst>
          </p:cNvPr>
          <p:cNvGrpSpPr/>
          <p:nvPr/>
        </p:nvGrpSpPr>
        <p:grpSpPr>
          <a:xfrm>
            <a:off x="1119810" y="997727"/>
            <a:ext cx="9952379" cy="1015663"/>
            <a:chOff x="1168918" y="435853"/>
            <a:chExt cx="9952379" cy="1015663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30D2B048-D315-674B-870C-C196B2D95F8E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95E3D44B-B28D-F246-BF05-E288D93DDF0B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E3E020-BC42-3D43-8DC5-2414876A3D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C213A2-42BC-E246-9AA0-353EAB9844B0}"/>
                </a:ext>
              </a:extLst>
            </p:cNvPr>
            <p:cNvSpPr txBox="1"/>
            <p:nvPr/>
          </p:nvSpPr>
          <p:spPr>
            <a:xfrm>
              <a:off x="2034663" y="435853"/>
              <a:ext cx="84321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6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ลักษณะคำประพันธ์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8843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C40A01-02B3-204F-93B6-39448F79B3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299"/>
          <a:stretch/>
        </p:blipFill>
        <p:spPr>
          <a:xfrm>
            <a:off x="395566" y="1899139"/>
            <a:ext cx="11400868" cy="3938842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761A672-FDF7-8844-847A-43D444F2AF25}"/>
              </a:ext>
            </a:extLst>
          </p:cNvPr>
          <p:cNvGrpSpPr/>
          <p:nvPr/>
        </p:nvGrpSpPr>
        <p:grpSpPr>
          <a:xfrm>
            <a:off x="0" y="759025"/>
            <a:ext cx="6626086" cy="1140114"/>
            <a:chOff x="722245" y="675432"/>
            <a:chExt cx="4726771" cy="114011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91F93C5-A835-CD49-80F2-582437EBA0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9457" t="39414" r="20000" b="43962"/>
            <a:stretch/>
          </p:blipFill>
          <p:spPr>
            <a:xfrm>
              <a:off x="722245" y="675432"/>
              <a:ext cx="4036663" cy="11401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E2EBE1-69B0-0249-919E-C3C5E3916BC8}"/>
                </a:ext>
              </a:extLst>
            </p:cNvPr>
            <p:cNvSpPr txBox="1"/>
            <p:nvPr/>
          </p:nvSpPr>
          <p:spPr>
            <a:xfrm>
              <a:off x="903520" y="891546"/>
              <a:ext cx="45454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แผนผังฉันทลักษณ์โคลงสี่สุภาพ</a:t>
              </a:r>
              <a:endParaRPr lang="en-US" sz="40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62D982A-C3E8-CB41-BBF7-CDEEAE3C9B5A}"/>
              </a:ext>
            </a:extLst>
          </p:cNvPr>
          <p:cNvGrpSpPr/>
          <p:nvPr/>
        </p:nvGrpSpPr>
        <p:grpSpPr>
          <a:xfrm>
            <a:off x="4741453" y="759025"/>
            <a:ext cx="2709093" cy="1193873"/>
            <a:chOff x="3799279" y="4775620"/>
            <a:chExt cx="4391684" cy="193537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4FDA977-8797-2A40-A37A-AF64EF44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5674" y="4802483"/>
              <a:ext cx="965289" cy="190851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EFFE9A99-8E0A-B240-9747-C71AF3D28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65994" y="4802482"/>
              <a:ext cx="959679" cy="190851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F375DC1-3944-5C47-83D3-8EB188952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99279" y="4775620"/>
              <a:ext cx="1328118" cy="1908516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CC4BB3C-AF91-7E45-ADCC-D99799DAE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144147" y="4826865"/>
              <a:ext cx="1071719" cy="18597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099389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337D0DB-D662-2C42-869F-5D21D4F7030F}"/>
              </a:ext>
            </a:extLst>
          </p:cNvPr>
          <p:cNvSpPr/>
          <p:nvPr/>
        </p:nvSpPr>
        <p:spPr>
          <a:xfrm>
            <a:off x="722243" y="410390"/>
            <a:ext cx="10880035" cy="6037220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61A19-E14E-EA49-B467-574347789E85}"/>
              </a:ext>
            </a:extLst>
          </p:cNvPr>
          <p:cNvSpPr txBox="1"/>
          <p:nvPr/>
        </p:nvSpPr>
        <p:spPr>
          <a:xfrm>
            <a:off x="1802297" y="1972436"/>
            <a:ext cx="841513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เสียงลือเสียงเล่าอ้าง 	อันใด พี่เอย</a:t>
            </a: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เสียงย่อมยอยศใคร 			ทั่วหล้า</a:t>
            </a: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สองเขือพี่หลับใหล 			ลืมตื่น </a:t>
            </a:r>
            <a:r>
              <a:rPr lang="th-TH" sz="54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ฤา</a:t>
            </a:r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พี่</a:t>
            </a: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สองพี่คิดเองอ้า 			อย่าได้ถามเผือ</a:t>
            </a:r>
          </a:p>
          <a:p>
            <a:pPr algn="r"/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(ลิลิตพระ</a:t>
            </a:r>
            <a:r>
              <a:rPr lang="th-TH" sz="36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ลอ</a:t>
            </a:r>
            <a:r>
              <a:rPr lang="th-TH" sz="36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: ไม่ปรากฏผู้แต่ง)</a:t>
            </a:r>
            <a:endParaRPr lang="en-US" sz="36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61A672-FDF7-8844-847A-43D444F2AF25}"/>
              </a:ext>
            </a:extLst>
          </p:cNvPr>
          <p:cNvGrpSpPr/>
          <p:nvPr/>
        </p:nvGrpSpPr>
        <p:grpSpPr>
          <a:xfrm>
            <a:off x="1" y="759025"/>
            <a:ext cx="6997146" cy="1140114"/>
            <a:chOff x="722246" y="675432"/>
            <a:chExt cx="4991469" cy="114011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91F93C5-A835-CD49-80F2-582437EBA0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9457" t="39414" r="20000" b="43962"/>
            <a:stretch/>
          </p:blipFill>
          <p:spPr>
            <a:xfrm>
              <a:off x="722246" y="675432"/>
              <a:ext cx="2164861" cy="11401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E2EBE1-69B0-0249-919E-C3C5E3916BC8}"/>
                </a:ext>
              </a:extLst>
            </p:cNvPr>
            <p:cNvSpPr txBox="1"/>
            <p:nvPr/>
          </p:nvSpPr>
          <p:spPr>
            <a:xfrm>
              <a:off x="1168219" y="829990"/>
              <a:ext cx="45454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ตัวอย่าง</a:t>
              </a:r>
              <a:endParaRPr lang="en-US" sz="48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815137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29AFEC-5FE2-D143-8B4D-BAED66E8BB27}"/>
              </a:ext>
            </a:extLst>
          </p:cNvPr>
          <p:cNvGrpSpPr/>
          <p:nvPr/>
        </p:nvGrpSpPr>
        <p:grpSpPr>
          <a:xfrm>
            <a:off x="552031" y="357810"/>
            <a:ext cx="11087938" cy="6312180"/>
            <a:chOff x="552031" y="275097"/>
            <a:chExt cx="11087938" cy="630780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B92520-72AB-D340-AAAF-366F0FE4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2031" y="275097"/>
              <a:ext cx="11087938" cy="630780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7A0E47-497A-4942-9E98-1A25DB7D9E98}"/>
                </a:ext>
              </a:extLst>
            </p:cNvPr>
            <p:cNvSpPr txBox="1"/>
            <p:nvPr/>
          </p:nvSpPr>
          <p:spPr>
            <a:xfrm>
              <a:off x="1600200" y="1569444"/>
              <a:ext cx="8991600" cy="3967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4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โคลงกระทู้ คือ โคลงสี่สุภาพที่มีการตั้งหัวข้อ ข้อความ สำนวน (กระทู้) วางไว้ข้างหน้าโคลงทั้ง ๔ บาท โดยโคลงกระทู้ ๑ คำ (กระทู้เดี่ยว) จะวางคำไว้ ๑ คำแยกออกมาจากวรรคนั้น ถ้าเป็นกระทู้ ๒ คำ ก็จะวางแยกออกมา ๒ คำจากวรรคนั้น เป็นต้น ซึ่งคำที่เหลือจากกระทู้ที่ตั้งก็จะแต่งเป็นถ้อยคำให้มีเนื้อความอธิบายกระทู้นั้นให้ชัดเจนยิ่งขึ้น ดังนี้</a:t>
              </a:r>
              <a:endParaRPr lang="en-US" sz="4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E3F3A8F-5297-214F-9F58-12D353732198}"/>
              </a:ext>
            </a:extLst>
          </p:cNvPr>
          <p:cNvGrpSpPr/>
          <p:nvPr/>
        </p:nvGrpSpPr>
        <p:grpSpPr>
          <a:xfrm>
            <a:off x="1119810" y="507397"/>
            <a:ext cx="9952379" cy="1015663"/>
            <a:chOff x="1168918" y="435853"/>
            <a:chExt cx="9952379" cy="1015663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30D2B048-D315-674B-870C-C196B2D95F8E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95E3D44B-B28D-F246-BF05-E288D93DDF0B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E3E020-BC42-3D43-8DC5-2414876A3D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C213A2-42BC-E246-9AA0-353EAB9844B0}"/>
                </a:ext>
              </a:extLst>
            </p:cNvPr>
            <p:cNvSpPr txBox="1"/>
            <p:nvPr/>
          </p:nvSpPr>
          <p:spPr>
            <a:xfrm>
              <a:off x="2034663" y="435853"/>
              <a:ext cx="84321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6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ลักษณะคำประพันธ์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42413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761A672-FDF7-8844-847A-43D444F2AF25}"/>
              </a:ext>
            </a:extLst>
          </p:cNvPr>
          <p:cNvGrpSpPr/>
          <p:nvPr/>
        </p:nvGrpSpPr>
        <p:grpSpPr>
          <a:xfrm>
            <a:off x="0" y="759025"/>
            <a:ext cx="6626086" cy="1140114"/>
            <a:chOff x="722245" y="675432"/>
            <a:chExt cx="4726771" cy="114011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91F93C5-A835-CD49-80F2-582437EBA0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9457" t="39414" r="20000" b="43962"/>
            <a:stretch/>
          </p:blipFill>
          <p:spPr>
            <a:xfrm>
              <a:off x="722245" y="675432"/>
              <a:ext cx="4545495" cy="11401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E2EBE1-69B0-0249-919E-C3C5E3916BC8}"/>
                </a:ext>
              </a:extLst>
            </p:cNvPr>
            <p:cNvSpPr txBox="1"/>
            <p:nvPr/>
          </p:nvSpPr>
          <p:spPr>
            <a:xfrm>
              <a:off x="903520" y="891546"/>
              <a:ext cx="454549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แผนผังฉันทลักษณ์โคลงกระทู้ ๒ คำ</a:t>
              </a:r>
              <a:endParaRPr lang="en-US" sz="40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2CBA9DD9-287B-594C-8408-DB1646A920D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5588"/>
          <a:stretch/>
        </p:blipFill>
        <p:spPr>
          <a:xfrm>
            <a:off x="536547" y="2115253"/>
            <a:ext cx="11118905" cy="365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5149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337D0DB-D662-2C42-869F-5D21D4F7030F}"/>
              </a:ext>
            </a:extLst>
          </p:cNvPr>
          <p:cNvSpPr/>
          <p:nvPr/>
        </p:nvSpPr>
        <p:spPr>
          <a:xfrm>
            <a:off x="722243" y="410390"/>
            <a:ext cx="10880035" cy="6037220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61A19-E14E-EA49-B467-574347789E85}"/>
              </a:ext>
            </a:extLst>
          </p:cNvPr>
          <p:cNvSpPr txBox="1"/>
          <p:nvPr/>
        </p:nvSpPr>
        <p:spPr>
          <a:xfrm>
            <a:off x="2014331" y="1974099"/>
            <a:ext cx="81633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เพื่อนกิน สิ้นทรัพย์แล้ว 	แหนงหนี</a:t>
            </a: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หาง่าย หลายหมื่นมี 		มากได้</a:t>
            </a: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เพื่อนตาย ถ่ายแทนชี- 		วาอาตม</a:t>
            </a:r>
            <a:r>
              <a:rPr lang="th-TH" sz="5400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์</a:t>
            </a:r>
            <a:endParaRPr lang="th-TH" sz="5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r>
              <a:rPr lang="th-TH" sz="5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หายาก ฝากผีไข้ 			ยากแท้จักหา</a:t>
            </a:r>
          </a:p>
          <a:p>
            <a:pPr algn="r"/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(โคลงโลกนิติ : สมเด็จพระเจ้าบรมวงศ์เธอ กรมพระยาเดชาด</a:t>
            </a:r>
            <a:r>
              <a:rPr lang="th-TH" sz="3200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ิ</a:t>
            </a:r>
            <a:r>
              <a:rPr lang="th-TH" sz="32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ศร)</a:t>
            </a:r>
            <a:endParaRPr lang="en-US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761A672-FDF7-8844-847A-43D444F2AF25}"/>
              </a:ext>
            </a:extLst>
          </p:cNvPr>
          <p:cNvGrpSpPr/>
          <p:nvPr/>
        </p:nvGrpSpPr>
        <p:grpSpPr>
          <a:xfrm>
            <a:off x="1" y="759025"/>
            <a:ext cx="6997146" cy="1140114"/>
            <a:chOff x="722246" y="675432"/>
            <a:chExt cx="4991469" cy="114011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91F93C5-A835-CD49-80F2-582437EBA0A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9457" t="39414" r="20000" b="43962"/>
            <a:stretch/>
          </p:blipFill>
          <p:spPr>
            <a:xfrm>
              <a:off x="722246" y="675432"/>
              <a:ext cx="2164861" cy="1140114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4E2EBE1-69B0-0249-919E-C3C5E3916BC8}"/>
                </a:ext>
              </a:extLst>
            </p:cNvPr>
            <p:cNvSpPr txBox="1"/>
            <p:nvPr/>
          </p:nvSpPr>
          <p:spPr>
            <a:xfrm>
              <a:off x="1168219" y="829990"/>
              <a:ext cx="454549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48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ตัวอย่าง</a:t>
              </a:r>
              <a:endParaRPr lang="en-US" sz="48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175822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29AFEC-5FE2-D143-8B4D-BAED66E8BB27}"/>
              </a:ext>
            </a:extLst>
          </p:cNvPr>
          <p:cNvGrpSpPr/>
          <p:nvPr/>
        </p:nvGrpSpPr>
        <p:grpSpPr>
          <a:xfrm>
            <a:off x="552031" y="357810"/>
            <a:ext cx="11087938" cy="6312180"/>
            <a:chOff x="552031" y="275097"/>
            <a:chExt cx="11087938" cy="630780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B92520-72AB-D340-AAAF-366F0FE4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2031" y="275097"/>
              <a:ext cx="11087938" cy="6307805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E7A0E47-497A-4942-9E98-1A25DB7D9E98}"/>
                </a:ext>
              </a:extLst>
            </p:cNvPr>
            <p:cNvSpPr txBox="1"/>
            <p:nvPr/>
          </p:nvSpPr>
          <p:spPr>
            <a:xfrm>
              <a:off x="1600200" y="1569444"/>
              <a:ext cx="8991600" cy="3967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thaiDist"/>
              <a:r>
                <a:rPr lang="th-TH" sz="42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	นอกจากสัมผัสบังคับ (สัมผัสสระ) ดังแผนผังฉันทลักษณ์ข้างต้นแล้ว โคลงสี่สุภาพยังบังคับการใช้รูปวรรณยุกต์เอกและโท โดยเรียกคำที่มีรูปวรรณยุกต์เอกว่า "คำเอก" มี ๗ ตำแหน่ง และคำที่มีรูปวรรณยุกต์โทว่า "คำโท" มี ๔ ตำแหน่ง ซึ่งคำเอกสามารถใช้คำตายหรือคำเอกโทษแทนได้ส่วนคำโทใช้คำโทโทษแทนได้เท่านั้น ดังนี้</a:t>
              </a:r>
              <a:endParaRPr lang="en-US" sz="4200" b="1" dirty="0">
                <a:latin typeface="TH Sarabun New" panose="020B0500040200020003" pitchFamily="34" charset="-34"/>
                <a:cs typeface="TH Sarabun New" panose="020B0500040200020003" pitchFamily="34" charset="-34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E3F3A8F-5297-214F-9F58-12D353732198}"/>
              </a:ext>
            </a:extLst>
          </p:cNvPr>
          <p:cNvGrpSpPr/>
          <p:nvPr/>
        </p:nvGrpSpPr>
        <p:grpSpPr>
          <a:xfrm>
            <a:off x="1119810" y="507397"/>
            <a:ext cx="9952379" cy="1015663"/>
            <a:chOff x="1168918" y="435853"/>
            <a:chExt cx="9952379" cy="1015663"/>
          </a:xfrm>
        </p:grpSpPr>
        <p:sp>
          <p:nvSpPr>
            <p:cNvPr id="10" name="Chevron 9">
              <a:extLst>
                <a:ext uri="{FF2B5EF4-FFF2-40B4-BE49-F238E27FC236}">
                  <a16:creationId xmlns:a16="http://schemas.microsoft.com/office/drawing/2014/main" id="{30D2B048-D315-674B-870C-C196B2D95F8E}"/>
                </a:ext>
              </a:extLst>
            </p:cNvPr>
            <p:cNvSpPr/>
            <p:nvPr/>
          </p:nvSpPr>
          <p:spPr>
            <a:xfrm rot="10800000">
              <a:off x="8162975" y="490370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hevron 10">
              <a:extLst>
                <a:ext uri="{FF2B5EF4-FFF2-40B4-BE49-F238E27FC236}">
                  <a16:creationId xmlns:a16="http://schemas.microsoft.com/office/drawing/2014/main" id="{95E3D44B-B28D-F246-BF05-E288D93DDF0B}"/>
                </a:ext>
              </a:extLst>
            </p:cNvPr>
            <p:cNvSpPr/>
            <p:nvPr/>
          </p:nvSpPr>
          <p:spPr>
            <a:xfrm>
              <a:off x="1168918" y="489541"/>
              <a:ext cx="2958322" cy="765072"/>
            </a:xfrm>
            <a:prstGeom prst="chevron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E3E020-BC42-3D43-8DC5-2414876A3D90}"/>
                </a:ext>
              </a:extLst>
            </p:cNvPr>
            <p:cNvSpPr/>
            <p:nvPr/>
          </p:nvSpPr>
          <p:spPr>
            <a:xfrm>
              <a:off x="3076048" y="485031"/>
              <a:ext cx="6039906" cy="765074"/>
            </a:xfrm>
            <a:prstGeom prst="rect">
              <a:avLst/>
            </a:prstGeom>
            <a:solidFill>
              <a:srgbClr val="DCAD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C213A2-42BC-E246-9AA0-353EAB9844B0}"/>
                </a:ext>
              </a:extLst>
            </p:cNvPr>
            <p:cNvSpPr txBox="1"/>
            <p:nvPr/>
          </p:nvSpPr>
          <p:spPr>
            <a:xfrm>
              <a:off x="2034663" y="435853"/>
              <a:ext cx="84321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6000" b="1" dirty="0">
                  <a:latin typeface="TH Sarabun New" panose="020B0500040200020003" pitchFamily="34" charset="-34"/>
                  <a:cs typeface="TH Sarabun New" panose="020B0500040200020003" pitchFamily="34" charset="-34"/>
                </a:rPr>
                <a:t>ลักษณะคำประพันธ์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1941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337D0DB-D662-2C42-869F-5D21D4F7030F}"/>
              </a:ext>
            </a:extLst>
          </p:cNvPr>
          <p:cNvSpPr/>
          <p:nvPr/>
        </p:nvSpPr>
        <p:spPr>
          <a:xfrm>
            <a:off x="722243" y="410390"/>
            <a:ext cx="10880035" cy="6037220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61A19-E14E-EA49-B467-574347789E85}"/>
              </a:ext>
            </a:extLst>
          </p:cNvPr>
          <p:cNvSpPr txBox="1"/>
          <p:nvPr/>
        </p:nvSpPr>
        <p:spPr>
          <a:xfrm>
            <a:off x="1283803" y="1014082"/>
            <a:ext cx="97569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600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คำตาย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คือ คำที่ใช้สระเสียงสั้น หรือมีตัวสะกด มาตราแม่ กก กด กบ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600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คำเอกโทษ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คือ คำที่มีรูปเดิมเป็นรูปวรรณยุกต์โท แล้วเปลี่ยนมาใช้รูปวรรณยุกต์เอก แต่ยังคงอ่านออกเสียงเป็นเสียงเดียวกัน เช่น คำว่า "ข้า"เปลี่ยนเป็นเอกโทษได้เป็น "ค่า"</a:t>
            </a:r>
          </a:p>
          <a:p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	</a:t>
            </a:r>
            <a:r>
              <a:rPr lang="th-TH" sz="3600" b="1" u="sng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คำโทโทษ</a:t>
            </a:r>
            <a:r>
              <a:rPr lang="th-TH" sz="36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คือ คำที่มีรูปเดิมเป็นรูปวรรณยุกต์เอก แล้วเปลี่ยนมาใช้รูปวรรณยุกต์โท แต่ยังคงอ่านออกเสียงเป็นเสียงเดียวกัน เช่น คำว่า "เล่า" เปลี่ยนเป็นโทโทษได้เป็น "เหล้า"</a:t>
            </a:r>
            <a:endParaRPr lang="en-US" sz="11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0FA0A9-9F23-3746-B5A8-690A1C6CA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3113" y="3874695"/>
            <a:ext cx="2140693" cy="298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21875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497</Words>
  <Application>Microsoft Office PowerPoint</Application>
  <PresentationFormat>แบบจอกว้าง</PresentationFormat>
  <Paragraphs>26</Paragraphs>
  <Slides>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 Sarabun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นางสาวจุฑามาศ คูฮุด</dc:creator>
  <cp:lastModifiedBy>praweaprawea@outlook.com</cp:lastModifiedBy>
  <cp:revision>17</cp:revision>
  <dcterms:created xsi:type="dcterms:W3CDTF">2021-05-09T18:47:10Z</dcterms:created>
  <dcterms:modified xsi:type="dcterms:W3CDTF">2022-07-07T07:14:09Z</dcterms:modified>
</cp:coreProperties>
</file>